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1216" r:id="rId6"/>
    <p:sldId id="1205" r:id="rId7"/>
    <p:sldId id="1222" r:id="rId8"/>
    <p:sldId id="12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y Grealish" initials="GG" lastIdx="1" clrIdx="0">
    <p:extLst>
      <p:ext uri="{19B8F6BF-5375-455C-9EA6-DF929625EA0E}">
        <p15:presenceInfo xmlns:p15="http://schemas.microsoft.com/office/powerpoint/2012/main" userId="S::Gerry.Grealish@ericom.com::d5de0297-5345-43a3-8dae-d697f3c9978d" providerId="AD"/>
      </p:ext>
    </p:extLst>
  </p:cmAuthor>
  <p:cmAuthor id="2" name="Tova Osofsky" initials="TO" lastIdx="4" clrIdx="1">
    <p:extLst>
      <p:ext uri="{19B8F6BF-5375-455C-9EA6-DF929625EA0E}">
        <p15:presenceInfo xmlns:p15="http://schemas.microsoft.com/office/powerpoint/2012/main" userId="S::Tova.Osofsky@ericom.com::1049ab7e-5b92-415a-8675-e78e4939c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E98300"/>
    <a:srgbClr val="004070"/>
    <a:srgbClr val="F9F9FA"/>
    <a:srgbClr val="F48120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6727" autoAdjust="0"/>
  </p:normalViewPr>
  <p:slideViewPr>
    <p:cSldViewPr snapToGrid="0">
      <p:cViewPr varScale="1">
        <p:scale>
          <a:sx n="102" d="100"/>
          <a:sy n="102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100" y="-10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dy Newman" userId="6267bac0-2216-48f0-ad15-62266169ae50" providerId="ADAL" clId="{A095DCEF-4F7F-4498-83EA-7E51F8EAEC61}"/>
    <pc:docChg chg="">
      <pc:chgData name="Mendy Newman" userId="6267bac0-2216-48f0-ad15-62266169ae50" providerId="ADAL" clId="{A095DCEF-4F7F-4498-83EA-7E51F8EAEC61}" dt="2020-05-27T14:13:17.396" v="6" actId="2696"/>
      <pc:docMkLst>
        <pc:docMk/>
      </pc:docMkLst>
      <pc:sldMasterChg chg="delSldLayout">
        <pc:chgData name="Mendy Newman" userId="6267bac0-2216-48f0-ad15-62266169ae50" providerId="ADAL" clId="{A095DCEF-4F7F-4498-83EA-7E51F8EAEC61}" dt="2020-05-27T14:13:17.396" v="6" actId="2696"/>
        <pc:sldMasterMkLst>
          <pc:docMk/>
          <pc:sldMasterMk cId="971368031" sldId="2147483660"/>
        </pc:sldMasterMkLst>
        <pc:sldLayoutChg chg="del">
          <pc:chgData name="Mendy Newman" userId="6267bac0-2216-48f0-ad15-62266169ae50" providerId="ADAL" clId="{A095DCEF-4F7F-4498-83EA-7E51F8EAEC61}" dt="2020-05-27T14:13:11.655" v="0" actId="2696"/>
          <pc:sldLayoutMkLst>
            <pc:docMk/>
            <pc:sldMasterMk cId="971368031" sldId="2147483660"/>
            <pc:sldLayoutMk cId="3481674457" sldId="2147483661"/>
          </pc:sldLayoutMkLst>
        </pc:sldLayoutChg>
        <pc:sldLayoutChg chg="del">
          <pc:chgData name="Mendy Newman" userId="6267bac0-2216-48f0-ad15-62266169ae50" providerId="ADAL" clId="{A095DCEF-4F7F-4498-83EA-7E51F8EAEC61}" dt="2020-05-27T14:13:14.301" v="1" actId="2696"/>
          <pc:sldLayoutMkLst>
            <pc:docMk/>
            <pc:sldMasterMk cId="971368031" sldId="2147483660"/>
            <pc:sldLayoutMk cId="918351854" sldId="2147483662"/>
          </pc:sldLayoutMkLst>
        </pc:sldLayoutChg>
        <pc:sldLayoutChg chg="del">
          <pc:chgData name="Mendy Newman" userId="6267bac0-2216-48f0-ad15-62266169ae50" providerId="ADAL" clId="{A095DCEF-4F7F-4498-83EA-7E51F8EAEC61}" dt="2020-05-27T14:13:14.870" v="2" actId="2696"/>
          <pc:sldLayoutMkLst>
            <pc:docMk/>
            <pc:sldMasterMk cId="971368031" sldId="2147483660"/>
            <pc:sldLayoutMk cId="2865075076" sldId="2147483663"/>
          </pc:sldLayoutMkLst>
        </pc:sldLayoutChg>
        <pc:sldLayoutChg chg="del">
          <pc:chgData name="Mendy Newman" userId="6267bac0-2216-48f0-ad15-62266169ae50" providerId="ADAL" clId="{A095DCEF-4F7F-4498-83EA-7E51F8EAEC61}" dt="2020-05-27T14:13:15.150" v="3" actId="2696"/>
          <pc:sldLayoutMkLst>
            <pc:docMk/>
            <pc:sldMasterMk cId="971368031" sldId="2147483660"/>
            <pc:sldLayoutMk cId="3070586080" sldId="2147483664"/>
          </pc:sldLayoutMkLst>
        </pc:sldLayoutChg>
        <pc:sldLayoutChg chg="del">
          <pc:chgData name="Mendy Newman" userId="6267bac0-2216-48f0-ad15-62266169ae50" providerId="ADAL" clId="{A095DCEF-4F7F-4498-83EA-7E51F8EAEC61}" dt="2020-05-27T14:13:15.521" v="4" actId="2696"/>
          <pc:sldLayoutMkLst>
            <pc:docMk/>
            <pc:sldMasterMk cId="971368031" sldId="2147483660"/>
            <pc:sldLayoutMk cId="3965900004" sldId="2147483665"/>
          </pc:sldLayoutMkLst>
        </pc:sldLayoutChg>
        <pc:sldLayoutChg chg="del">
          <pc:chgData name="Mendy Newman" userId="6267bac0-2216-48f0-ad15-62266169ae50" providerId="ADAL" clId="{A095DCEF-4F7F-4498-83EA-7E51F8EAEC61}" dt="2020-05-27T14:13:16.962" v="5" actId="2696"/>
          <pc:sldLayoutMkLst>
            <pc:docMk/>
            <pc:sldMasterMk cId="971368031" sldId="2147483660"/>
            <pc:sldLayoutMk cId="3327540200" sldId="2147483666"/>
          </pc:sldLayoutMkLst>
        </pc:sldLayoutChg>
        <pc:sldLayoutChg chg="del">
          <pc:chgData name="Mendy Newman" userId="6267bac0-2216-48f0-ad15-62266169ae50" providerId="ADAL" clId="{A095DCEF-4F7F-4498-83EA-7E51F8EAEC61}" dt="2020-05-27T14:13:17.396" v="6" actId="2696"/>
          <pc:sldLayoutMkLst>
            <pc:docMk/>
            <pc:sldMasterMk cId="971368031" sldId="2147483660"/>
            <pc:sldLayoutMk cId="1936851574" sldId="2147483667"/>
          </pc:sldLayoutMkLst>
        </pc:sldLayoutChg>
      </pc:sldMasterChg>
    </pc:docChg>
  </pc:docChgLst>
  <pc:docChgLst>
    <pc:chgData name="Mendy Newman" userId="6267bac0-2216-48f0-ad15-62266169ae50" providerId="ADAL" clId="{A0F36CAC-83D6-4ADF-84B6-8A7E08972A7A}"/>
    <pc:docChg chg="delSld">
      <pc:chgData name="Mendy Newman" userId="6267bac0-2216-48f0-ad15-62266169ae50" providerId="ADAL" clId="{A0F36CAC-83D6-4ADF-84B6-8A7E08972A7A}" dt="2020-05-27T14:10:58.392" v="26" actId="2696"/>
      <pc:docMkLst>
        <pc:docMk/>
      </pc:docMkLst>
      <pc:sldChg chg="del">
        <pc:chgData name="Mendy Newman" userId="6267bac0-2216-48f0-ad15-62266169ae50" providerId="ADAL" clId="{A0F36CAC-83D6-4ADF-84B6-8A7E08972A7A}" dt="2020-05-27T14:10:58.336" v="23" actId="2696"/>
        <pc:sldMkLst>
          <pc:docMk/>
          <pc:sldMk cId="1946683332" sldId="422"/>
        </pc:sldMkLst>
      </pc:sldChg>
      <pc:sldChg chg="del">
        <pc:chgData name="Mendy Newman" userId="6267bac0-2216-48f0-ad15-62266169ae50" providerId="ADAL" clId="{A0F36CAC-83D6-4ADF-84B6-8A7E08972A7A}" dt="2020-05-27T14:10:58.207" v="3" actId="2696"/>
        <pc:sldMkLst>
          <pc:docMk/>
          <pc:sldMk cId="0" sldId="885"/>
        </pc:sldMkLst>
      </pc:sldChg>
      <pc:sldChg chg="del">
        <pc:chgData name="Mendy Newman" userId="6267bac0-2216-48f0-ad15-62266169ae50" providerId="ADAL" clId="{A0F36CAC-83D6-4ADF-84B6-8A7E08972A7A}" dt="2020-05-27T14:10:58.278" v="9" actId="2696"/>
        <pc:sldMkLst>
          <pc:docMk/>
          <pc:sldMk cId="0" sldId="901"/>
        </pc:sldMkLst>
      </pc:sldChg>
      <pc:sldChg chg="del">
        <pc:chgData name="Mendy Newman" userId="6267bac0-2216-48f0-ad15-62266169ae50" providerId="ADAL" clId="{A0F36CAC-83D6-4ADF-84B6-8A7E08972A7A}" dt="2020-05-27T14:10:58.250" v="8" actId="2696"/>
        <pc:sldMkLst>
          <pc:docMk/>
          <pc:sldMk cId="0" sldId="1137"/>
        </pc:sldMkLst>
      </pc:sldChg>
      <pc:sldChg chg="del">
        <pc:chgData name="Mendy Newman" userId="6267bac0-2216-48f0-ad15-62266169ae50" providerId="ADAL" clId="{A0F36CAC-83D6-4ADF-84B6-8A7E08972A7A}" dt="2020-05-27T14:10:58.286" v="11" actId="2696"/>
        <pc:sldMkLst>
          <pc:docMk/>
          <pc:sldMk cId="1759329346" sldId="1156"/>
        </pc:sldMkLst>
      </pc:sldChg>
      <pc:sldChg chg="del">
        <pc:chgData name="Mendy Newman" userId="6267bac0-2216-48f0-ad15-62266169ae50" providerId="ADAL" clId="{A0F36CAC-83D6-4ADF-84B6-8A7E08972A7A}" dt="2020-05-27T14:10:58.328" v="22" actId="2696"/>
        <pc:sldMkLst>
          <pc:docMk/>
          <pc:sldMk cId="238484261" sldId="1160"/>
        </pc:sldMkLst>
      </pc:sldChg>
      <pc:sldChg chg="del">
        <pc:chgData name="Mendy Newman" userId="6267bac0-2216-48f0-ad15-62266169ae50" providerId="ADAL" clId="{A0F36CAC-83D6-4ADF-84B6-8A7E08972A7A}" dt="2020-05-27T14:10:58.338" v="24" actId="2696"/>
        <pc:sldMkLst>
          <pc:docMk/>
          <pc:sldMk cId="3112078174" sldId="1174"/>
        </pc:sldMkLst>
      </pc:sldChg>
      <pc:sldChg chg="del">
        <pc:chgData name="Mendy Newman" userId="6267bac0-2216-48f0-ad15-62266169ae50" providerId="ADAL" clId="{A0F36CAC-83D6-4ADF-84B6-8A7E08972A7A}" dt="2020-05-27T14:10:58.201" v="1" actId="2696"/>
        <pc:sldMkLst>
          <pc:docMk/>
          <pc:sldMk cId="3179106916" sldId="1191"/>
        </pc:sldMkLst>
      </pc:sldChg>
      <pc:sldChg chg="del">
        <pc:chgData name="Mendy Newman" userId="6267bac0-2216-48f0-ad15-62266169ae50" providerId="ADAL" clId="{A0F36CAC-83D6-4ADF-84B6-8A7E08972A7A}" dt="2020-05-27T14:10:58.210" v="4" actId="2696"/>
        <pc:sldMkLst>
          <pc:docMk/>
          <pc:sldMk cId="3816777924" sldId="1197"/>
        </pc:sldMkLst>
      </pc:sldChg>
      <pc:sldChg chg="del">
        <pc:chgData name="Mendy Newman" userId="6267bac0-2216-48f0-ad15-62266169ae50" providerId="ADAL" clId="{A0F36CAC-83D6-4ADF-84B6-8A7E08972A7A}" dt="2020-05-27T14:10:58.214" v="5" actId="2696"/>
        <pc:sldMkLst>
          <pc:docMk/>
          <pc:sldMk cId="1850807064" sldId="1200"/>
        </pc:sldMkLst>
      </pc:sldChg>
      <pc:sldChg chg="del">
        <pc:chgData name="Mendy Newman" userId="6267bac0-2216-48f0-ad15-62266169ae50" providerId="ADAL" clId="{A0F36CAC-83D6-4ADF-84B6-8A7E08972A7A}" dt="2020-05-27T14:10:58.218" v="6" actId="2696"/>
        <pc:sldMkLst>
          <pc:docMk/>
          <pc:sldMk cId="3404145073" sldId="1203"/>
        </pc:sldMkLst>
      </pc:sldChg>
      <pc:sldChg chg="del">
        <pc:chgData name="Mendy Newman" userId="6267bac0-2216-48f0-ad15-62266169ae50" providerId="ADAL" clId="{A0F36CAC-83D6-4ADF-84B6-8A7E08972A7A}" dt="2020-05-27T14:10:58.311" v="18" actId="2696"/>
        <pc:sldMkLst>
          <pc:docMk/>
          <pc:sldMk cId="385755358" sldId="1204"/>
        </pc:sldMkLst>
      </pc:sldChg>
      <pc:sldChg chg="del">
        <pc:chgData name="Mendy Newman" userId="6267bac0-2216-48f0-ad15-62266169ae50" providerId="ADAL" clId="{A0F36CAC-83D6-4ADF-84B6-8A7E08972A7A}" dt="2020-05-27T14:10:58.319" v="20" actId="2696"/>
        <pc:sldMkLst>
          <pc:docMk/>
          <pc:sldMk cId="520468966" sldId="1211"/>
        </pc:sldMkLst>
      </pc:sldChg>
      <pc:sldChg chg="del">
        <pc:chgData name="Mendy Newman" userId="6267bac0-2216-48f0-ad15-62266169ae50" providerId="ADAL" clId="{A0F36CAC-83D6-4ADF-84B6-8A7E08972A7A}" dt="2020-05-27T14:10:58.196" v="0" actId="2696"/>
        <pc:sldMkLst>
          <pc:docMk/>
          <pc:sldMk cId="2886344899" sldId="1223"/>
        </pc:sldMkLst>
      </pc:sldChg>
      <pc:sldChg chg="del">
        <pc:chgData name="Mendy Newman" userId="6267bac0-2216-48f0-ad15-62266169ae50" providerId="ADAL" clId="{A0F36CAC-83D6-4ADF-84B6-8A7E08972A7A}" dt="2020-05-27T14:10:58.222" v="7" actId="2696"/>
        <pc:sldMkLst>
          <pc:docMk/>
          <pc:sldMk cId="1836038707" sldId="1225"/>
        </pc:sldMkLst>
      </pc:sldChg>
      <pc:sldChg chg="del">
        <pc:chgData name="Mendy Newman" userId="6267bac0-2216-48f0-ad15-62266169ae50" providerId="ADAL" clId="{A0F36CAC-83D6-4ADF-84B6-8A7E08972A7A}" dt="2020-05-27T14:10:58.282" v="10" actId="2696"/>
        <pc:sldMkLst>
          <pc:docMk/>
          <pc:sldMk cId="982698174" sldId="1226"/>
        </pc:sldMkLst>
      </pc:sldChg>
      <pc:sldChg chg="del">
        <pc:chgData name="Mendy Newman" userId="6267bac0-2216-48f0-ad15-62266169ae50" providerId="ADAL" clId="{A0F36CAC-83D6-4ADF-84B6-8A7E08972A7A}" dt="2020-05-27T14:10:58.289" v="12" actId="2696"/>
        <pc:sldMkLst>
          <pc:docMk/>
          <pc:sldMk cId="1777146370" sldId="1229"/>
        </pc:sldMkLst>
      </pc:sldChg>
      <pc:sldChg chg="del">
        <pc:chgData name="Mendy Newman" userId="6267bac0-2216-48f0-ad15-62266169ae50" providerId="ADAL" clId="{A0F36CAC-83D6-4ADF-84B6-8A7E08972A7A}" dt="2020-05-27T14:10:58.340" v="25" actId="2696"/>
        <pc:sldMkLst>
          <pc:docMk/>
          <pc:sldMk cId="2582325214" sldId="1231"/>
        </pc:sldMkLst>
      </pc:sldChg>
      <pc:sldChg chg="del">
        <pc:chgData name="Mendy Newman" userId="6267bac0-2216-48f0-ad15-62266169ae50" providerId="ADAL" clId="{A0F36CAC-83D6-4ADF-84B6-8A7E08972A7A}" dt="2020-05-27T14:10:58.293" v="14" actId="2696"/>
        <pc:sldMkLst>
          <pc:docMk/>
          <pc:sldMk cId="489230588" sldId="1232"/>
        </pc:sldMkLst>
      </pc:sldChg>
      <pc:sldChg chg="del">
        <pc:chgData name="Mendy Newman" userId="6267bac0-2216-48f0-ad15-62266169ae50" providerId="ADAL" clId="{A0F36CAC-83D6-4ADF-84B6-8A7E08972A7A}" dt="2020-05-27T14:10:58.291" v="13" actId="2696"/>
        <pc:sldMkLst>
          <pc:docMk/>
          <pc:sldMk cId="2385066052" sldId="1233"/>
        </pc:sldMkLst>
      </pc:sldChg>
      <pc:sldChg chg="del">
        <pc:chgData name="Mendy Newman" userId="6267bac0-2216-48f0-ad15-62266169ae50" providerId="ADAL" clId="{A0F36CAC-83D6-4ADF-84B6-8A7E08972A7A}" dt="2020-05-27T14:10:58.298" v="15" actId="2696"/>
        <pc:sldMkLst>
          <pc:docMk/>
          <pc:sldMk cId="4068594159" sldId="1234"/>
        </pc:sldMkLst>
      </pc:sldChg>
      <pc:sldChg chg="del">
        <pc:chgData name="Mendy Newman" userId="6267bac0-2216-48f0-ad15-62266169ae50" providerId="ADAL" clId="{A0F36CAC-83D6-4ADF-84B6-8A7E08972A7A}" dt="2020-05-27T14:10:58.301" v="16" actId="2696"/>
        <pc:sldMkLst>
          <pc:docMk/>
          <pc:sldMk cId="1102967869" sldId="1235"/>
        </pc:sldMkLst>
      </pc:sldChg>
      <pc:sldChg chg="del">
        <pc:chgData name="Mendy Newman" userId="6267bac0-2216-48f0-ad15-62266169ae50" providerId="ADAL" clId="{A0F36CAC-83D6-4ADF-84B6-8A7E08972A7A}" dt="2020-05-27T14:10:58.305" v="17" actId="2696"/>
        <pc:sldMkLst>
          <pc:docMk/>
          <pc:sldMk cId="3622447752" sldId="1238"/>
        </pc:sldMkLst>
      </pc:sldChg>
      <pc:sldChg chg="del">
        <pc:chgData name="Mendy Newman" userId="6267bac0-2216-48f0-ad15-62266169ae50" providerId="ADAL" clId="{A0F36CAC-83D6-4ADF-84B6-8A7E08972A7A}" dt="2020-05-27T14:10:58.325" v="21" actId="2696"/>
        <pc:sldMkLst>
          <pc:docMk/>
          <pc:sldMk cId="30360627" sldId="1239"/>
        </pc:sldMkLst>
      </pc:sldChg>
      <pc:sldChg chg="del">
        <pc:chgData name="Mendy Newman" userId="6267bac0-2216-48f0-ad15-62266169ae50" providerId="ADAL" clId="{A0F36CAC-83D6-4ADF-84B6-8A7E08972A7A}" dt="2020-05-27T14:10:58.313" v="19" actId="2696"/>
        <pc:sldMkLst>
          <pc:docMk/>
          <pc:sldMk cId="152544549" sldId="1240"/>
        </pc:sldMkLst>
      </pc:sldChg>
      <pc:sldMasterChg chg="delSldLayout">
        <pc:chgData name="Mendy Newman" userId="6267bac0-2216-48f0-ad15-62266169ae50" providerId="ADAL" clId="{A0F36CAC-83D6-4ADF-84B6-8A7E08972A7A}" dt="2020-05-27T14:10:58.392" v="26" actId="2696"/>
        <pc:sldMasterMkLst>
          <pc:docMk/>
          <pc:sldMasterMk cId="971368031" sldId="2147483660"/>
        </pc:sldMasterMkLst>
        <pc:sldLayoutChg chg="del">
          <pc:chgData name="Mendy Newman" userId="6267bac0-2216-48f0-ad15-62266169ae50" providerId="ADAL" clId="{A0F36CAC-83D6-4ADF-84B6-8A7E08972A7A}" dt="2020-05-27T14:10:58.392" v="26" actId="2696"/>
          <pc:sldLayoutMkLst>
            <pc:docMk/>
            <pc:sldMasterMk cId="971368031" sldId="2147483660"/>
            <pc:sldLayoutMk cId="1258546866" sldId="2147483679"/>
          </pc:sldLayoutMkLst>
        </pc:sldLayoutChg>
        <pc:sldLayoutChg chg="del">
          <pc:chgData name="Mendy Newman" userId="6267bac0-2216-48f0-ad15-62266169ae50" providerId="ADAL" clId="{A0F36CAC-83D6-4ADF-84B6-8A7E08972A7A}" dt="2020-05-27T14:10:58.203" v="2" actId="2696"/>
          <pc:sldLayoutMkLst>
            <pc:docMk/>
            <pc:sldMasterMk cId="971368031" sldId="2147483660"/>
            <pc:sldLayoutMk cId="961073378" sldId="2147483717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BB3EDF-192D-4E8C-87EA-FEFB077FC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50D53-8228-4EFA-BF87-D5B5C5A766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7D3B-1FE4-4A55-89B8-510F56FD272A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2ED73-61FA-4C9D-853C-5ABAA9E43F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8B4A8-8EF0-4E51-BCC4-7DC6000DB0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49AB-587F-4CAF-9AD6-AD7CEED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6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FD23E-C950-450E-B402-1DC1D00F50B7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0C13-E489-4DF8-99B8-4F06903F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F0C13-E489-4DF8-99B8-4F06903F423F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1C57A678-6CE2-4A88-B520-C90A7AA5E5B0}"/>
              </a:ext>
            </a:extLst>
          </p:cNvPr>
          <p:cNvSpPr txBox="1">
            <a:spLocks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presentation is designed to be used in a first meeting with the customer regarding shield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It quickly introduces the breath of Ericom’s portfolio and then moves into a focus discussion on 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8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Ericom is a Secure Access company</a:t>
            </a:r>
          </a:p>
          <a:p>
            <a:endParaRPr lang="en-US" dirty="0"/>
          </a:p>
          <a:p>
            <a:r>
              <a:rPr lang="en-US" dirty="0"/>
              <a:t>Portfolio of solutions covering secure web access and secure application access</a:t>
            </a:r>
          </a:p>
          <a:p>
            <a:endParaRPr lang="en-US" dirty="0"/>
          </a:p>
          <a:p>
            <a:r>
              <a:rPr lang="en-US" dirty="0"/>
              <a:t>Supports enterprise’s Digital Transformation Initiatives, Cost and Complexity reduction efforts, and programs to improve User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F0C13-E489-4DF8-99B8-4F06903F42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5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3465-449F-4296-AD7A-8293691B2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A4EABDC-534D-45B9-94BA-CBECBFE1F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Ericom’s</a:t>
            </a:r>
            <a:r>
              <a:rPr lang="en-US" dirty="0"/>
              <a:t> Secure Application Access solutions include Connect and </a:t>
            </a:r>
            <a:r>
              <a:rPr lang="en-US" dirty="0" err="1"/>
              <a:t>Powerterm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These software solutions enable remote access to Windows Apps and Desktops, Linux Apps and Legacy Host Systems</a:t>
            </a:r>
          </a:p>
        </p:txBody>
      </p:sp>
    </p:spTree>
    <p:extLst>
      <p:ext uri="{BB962C8B-B14F-4D97-AF65-F5344CB8AC3E}">
        <p14:creationId xmlns:p14="http://schemas.microsoft.com/office/powerpoint/2010/main" val="209025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3465-449F-4296-AD7A-8293691B2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A107050-36B7-4553-85C0-C8876770A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Ericom’s</a:t>
            </a:r>
            <a:r>
              <a:rPr lang="en-US" dirty="0"/>
              <a:t> Secure Web Access solution is Ericom Shield Remote Browser Isolation</a:t>
            </a:r>
          </a:p>
          <a:p>
            <a:endParaRPr lang="en-US" dirty="0"/>
          </a:p>
          <a:p>
            <a:r>
              <a:rPr lang="en-US" dirty="0"/>
              <a:t>Renders web content in a remote isolated container to prevent 100% of malware from impacting endpoints</a:t>
            </a:r>
          </a:p>
          <a:p>
            <a:endParaRPr lang="en-US" dirty="0"/>
          </a:p>
          <a:p>
            <a:r>
              <a:rPr lang="en-US" dirty="0"/>
              <a:t>It prevents web-base malware, web mail phishing attacks, and malware in content downloads from the web </a:t>
            </a:r>
          </a:p>
        </p:txBody>
      </p:sp>
    </p:spTree>
    <p:extLst>
      <p:ext uri="{BB962C8B-B14F-4D97-AF65-F5344CB8AC3E}">
        <p14:creationId xmlns:p14="http://schemas.microsoft.com/office/powerpoint/2010/main" val="215353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2113E26-AEDB-4E6D-A0CE-FD296813F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0"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675605" y="0"/>
            <a:ext cx="451639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62900" y="4277596"/>
            <a:ext cx="4229100" cy="1079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4224" y="424625"/>
            <a:ext cx="4036801" cy="2190633"/>
          </a:xfrm>
        </p:spPr>
        <p:txBody>
          <a:bodyPr anchor="t">
            <a:normAutofit/>
          </a:bodyPr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7076322" y="4025705"/>
            <a:ext cx="3677406" cy="1556528"/>
            <a:chOff x="7141504" y="5146111"/>
            <a:chExt cx="2987184" cy="1264380"/>
          </a:xfrm>
        </p:grpSpPr>
        <p:sp>
          <p:nvSpPr>
            <p:cNvPr id="54" name="Rectangle 53"/>
            <p:cNvSpPr/>
            <p:nvPr userDrawn="1"/>
          </p:nvSpPr>
          <p:spPr>
            <a:xfrm>
              <a:off x="7629395" y="5422901"/>
              <a:ext cx="2499293" cy="745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7141504" y="5146111"/>
              <a:ext cx="1096604" cy="1264380"/>
              <a:chOff x="6352781" y="3446442"/>
              <a:chExt cx="2177528" cy="2510677"/>
            </a:xfrm>
            <a:effectLst>
              <a:outerShdw blurRad="127000" dist="762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Rectangle: Rounded Corners 56"/>
              <p:cNvSpPr/>
              <p:nvPr/>
            </p:nvSpPr>
            <p:spPr>
              <a:xfrm rot="2749432">
                <a:off x="6823539" y="3572642"/>
                <a:ext cx="1530298" cy="1277898"/>
              </a:xfrm>
              <a:prstGeom prst="roundRect">
                <a:avLst>
                  <a:gd name="adj" fmla="val 491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 rot="18900000">
                <a:off x="6352781" y="3615140"/>
                <a:ext cx="2177528" cy="2177524"/>
              </a:xfrm>
              <a:custGeom>
                <a:avLst/>
                <a:gdLst>
                  <a:gd name="connsiteX0" fmla="*/ 3152346 w 3415592"/>
                  <a:gd name="connsiteY0" fmla="*/ 263246 h 3415584"/>
                  <a:gd name="connsiteX1" fmla="*/ 3415592 w 3415592"/>
                  <a:gd name="connsiteY1" fmla="*/ 898777 h 3415584"/>
                  <a:gd name="connsiteX2" fmla="*/ 3415592 w 3415592"/>
                  <a:gd name="connsiteY2" fmla="*/ 1408054 h 3415584"/>
                  <a:gd name="connsiteX3" fmla="*/ 1408062 w 3415592"/>
                  <a:gd name="connsiteY3" fmla="*/ 3415584 h 3415584"/>
                  <a:gd name="connsiteX4" fmla="*/ 898777 w 3415592"/>
                  <a:gd name="connsiteY4" fmla="*/ 3415584 h 3415584"/>
                  <a:gd name="connsiteX5" fmla="*/ 0 w 3415592"/>
                  <a:gd name="connsiteY5" fmla="*/ 2516807 h 3415584"/>
                  <a:gd name="connsiteX6" fmla="*/ 0 w 3415592"/>
                  <a:gd name="connsiteY6" fmla="*/ 898777 h 3415584"/>
                  <a:gd name="connsiteX7" fmla="*/ 898777 w 3415592"/>
                  <a:gd name="connsiteY7" fmla="*/ 0 h 3415584"/>
                  <a:gd name="connsiteX8" fmla="*/ 2516815 w 3415592"/>
                  <a:gd name="connsiteY8" fmla="*/ 0 h 3415584"/>
                  <a:gd name="connsiteX9" fmla="*/ 3152346 w 3415592"/>
                  <a:gd name="connsiteY9" fmla="*/ 263246 h 341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5592" h="3415584">
                    <a:moveTo>
                      <a:pt x="3152346" y="263246"/>
                    </a:moveTo>
                    <a:cubicBezTo>
                      <a:pt x="3314993" y="425892"/>
                      <a:pt x="3415592" y="650587"/>
                      <a:pt x="3415592" y="898777"/>
                    </a:cubicBezTo>
                    <a:lnTo>
                      <a:pt x="3415592" y="1408054"/>
                    </a:lnTo>
                    <a:lnTo>
                      <a:pt x="1408062" y="3415584"/>
                    </a:lnTo>
                    <a:lnTo>
                      <a:pt x="898777" y="3415584"/>
                    </a:lnTo>
                    <a:cubicBezTo>
                      <a:pt x="402396" y="3415584"/>
                      <a:pt x="0" y="3013188"/>
                      <a:pt x="0" y="2516807"/>
                    </a:cubicBezTo>
                    <a:lnTo>
                      <a:pt x="0" y="898777"/>
                    </a:lnTo>
                    <a:cubicBezTo>
                      <a:pt x="0" y="402396"/>
                      <a:pt x="402396" y="0"/>
                      <a:pt x="898777" y="0"/>
                    </a:cubicBezTo>
                    <a:lnTo>
                      <a:pt x="2516815" y="0"/>
                    </a:lnTo>
                    <a:cubicBezTo>
                      <a:pt x="2765006" y="0"/>
                      <a:pt x="2989700" y="100599"/>
                      <a:pt x="3152346" y="2632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Rectangle: Rounded Corners 58"/>
              <p:cNvSpPr/>
              <p:nvPr/>
            </p:nvSpPr>
            <p:spPr>
              <a:xfrm rot="18850568" flipV="1">
                <a:off x="6822825" y="4550672"/>
                <a:ext cx="1534997" cy="127789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0" name="Graphic 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3976" y="3669608"/>
                <a:ext cx="1678674" cy="2073659"/>
              </a:xfrm>
              <a:prstGeom prst="rect">
                <a:avLst/>
              </a:prstGeom>
            </p:spPr>
          </p:pic>
        </p:grpSp>
        <p:pic>
          <p:nvPicPr>
            <p:cNvPr id="56" name="Graphic 55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30966" y="5672452"/>
              <a:ext cx="1792406" cy="232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7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184275"/>
            <a:ext cx="11286067" cy="5194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91491" y="251668"/>
            <a:ext cx="11286067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521450"/>
            <a:ext cx="619125" cy="365125"/>
          </a:xfrm>
          <a:prstGeom prst="rect">
            <a:avLst/>
          </a:prstGeom>
        </p:spPr>
        <p:txBody>
          <a:bodyPr/>
          <a:lstStyle/>
          <a:p>
            <a:fld id="{1F81AB59-2942-47F2-9FAA-FA9F04DC85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4963" y="860412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557" y="6360152"/>
            <a:ext cx="12204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14"/>
          <p:cNvSpPr txBox="1">
            <a:spLocks/>
          </p:cNvSpPr>
          <p:nvPr userDrawn="1"/>
        </p:nvSpPr>
        <p:spPr>
          <a:xfrm>
            <a:off x="4608513" y="6249590"/>
            <a:ext cx="2974975" cy="365125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– Proprietary and Confidential Information of Ericom</a:t>
            </a:r>
            <a:endParaRPr lang="en-GB" sz="7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466868" y="6129338"/>
            <a:ext cx="1413983" cy="605628"/>
            <a:chOff x="9087844" y="-88479"/>
            <a:chExt cx="2951997" cy="1264380"/>
          </a:xfrm>
        </p:grpSpPr>
        <p:sp>
          <p:nvSpPr>
            <p:cNvPr id="11" name="Rectangle 10"/>
            <p:cNvSpPr/>
            <p:nvPr/>
          </p:nvSpPr>
          <p:spPr>
            <a:xfrm>
              <a:off x="9575731" y="188311"/>
              <a:ext cx="2464110" cy="745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87844" y="-88479"/>
              <a:ext cx="1096604" cy="1264380"/>
              <a:chOff x="6352781" y="3446442"/>
              <a:chExt cx="2177528" cy="2510677"/>
            </a:xfrm>
            <a:effectLst>
              <a:outerShdw blurRad="127000" dist="762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Rounded Corners 20"/>
              <p:cNvSpPr/>
              <p:nvPr/>
            </p:nvSpPr>
            <p:spPr>
              <a:xfrm rot="2749432">
                <a:off x="6823539" y="3572642"/>
                <a:ext cx="1530298" cy="1277898"/>
              </a:xfrm>
              <a:prstGeom prst="roundRect">
                <a:avLst>
                  <a:gd name="adj" fmla="val 491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Freeform: Shape 21"/>
              <p:cNvSpPr/>
              <p:nvPr/>
            </p:nvSpPr>
            <p:spPr>
              <a:xfrm rot="18900000">
                <a:off x="6352781" y="3615140"/>
                <a:ext cx="2177528" cy="2177524"/>
              </a:xfrm>
              <a:custGeom>
                <a:avLst/>
                <a:gdLst>
                  <a:gd name="connsiteX0" fmla="*/ 3152346 w 3415592"/>
                  <a:gd name="connsiteY0" fmla="*/ 263246 h 3415584"/>
                  <a:gd name="connsiteX1" fmla="*/ 3415592 w 3415592"/>
                  <a:gd name="connsiteY1" fmla="*/ 898777 h 3415584"/>
                  <a:gd name="connsiteX2" fmla="*/ 3415592 w 3415592"/>
                  <a:gd name="connsiteY2" fmla="*/ 1408054 h 3415584"/>
                  <a:gd name="connsiteX3" fmla="*/ 1408062 w 3415592"/>
                  <a:gd name="connsiteY3" fmla="*/ 3415584 h 3415584"/>
                  <a:gd name="connsiteX4" fmla="*/ 898777 w 3415592"/>
                  <a:gd name="connsiteY4" fmla="*/ 3415584 h 3415584"/>
                  <a:gd name="connsiteX5" fmla="*/ 0 w 3415592"/>
                  <a:gd name="connsiteY5" fmla="*/ 2516807 h 3415584"/>
                  <a:gd name="connsiteX6" fmla="*/ 0 w 3415592"/>
                  <a:gd name="connsiteY6" fmla="*/ 898777 h 3415584"/>
                  <a:gd name="connsiteX7" fmla="*/ 898777 w 3415592"/>
                  <a:gd name="connsiteY7" fmla="*/ 0 h 3415584"/>
                  <a:gd name="connsiteX8" fmla="*/ 2516815 w 3415592"/>
                  <a:gd name="connsiteY8" fmla="*/ 0 h 3415584"/>
                  <a:gd name="connsiteX9" fmla="*/ 3152346 w 3415592"/>
                  <a:gd name="connsiteY9" fmla="*/ 263246 h 341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5592" h="3415584">
                    <a:moveTo>
                      <a:pt x="3152346" y="263246"/>
                    </a:moveTo>
                    <a:cubicBezTo>
                      <a:pt x="3314993" y="425892"/>
                      <a:pt x="3415592" y="650587"/>
                      <a:pt x="3415592" y="898777"/>
                    </a:cubicBezTo>
                    <a:lnTo>
                      <a:pt x="3415592" y="1408054"/>
                    </a:lnTo>
                    <a:lnTo>
                      <a:pt x="1408062" y="3415584"/>
                    </a:lnTo>
                    <a:lnTo>
                      <a:pt x="898777" y="3415584"/>
                    </a:lnTo>
                    <a:cubicBezTo>
                      <a:pt x="402396" y="3415584"/>
                      <a:pt x="0" y="3013188"/>
                      <a:pt x="0" y="2516807"/>
                    </a:cubicBezTo>
                    <a:lnTo>
                      <a:pt x="0" y="898777"/>
                    </a:lnTo>
                    <a:cubicBezTo>
                      <a:pt x="0" y="402396"/>
                      <a:pt x="402396" y="0"/>
                      <a:pt x="898777" y="0"/>
                    </a:cubicBezTo>
                    <a:lnTo>
                      <a:pt x="2516815" y="0"/>
                    </a:lnTo>
                    <a:cubicBezTo>
                      <a:pt x="2765006" y="0"/>
                      <a:pt x="2989700" y="100599"/>
                      <a:pt x="3152346" y="2632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: Rounded Corners 22"/>
              <p:cNvSpPr/>
              <p:nvPr/>
            </p:nvSpPr>
            <p:spPr>
              <a:xfrm rot="18850568" flipV="1">
                <a:off x="6822825" y="4550672"/>
                <a:ext cx="1534997" cy="127789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7" name="Graphic 2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393976" y="3669608"/>
                <a:ext cx="1678674" cy="2073659"/>
              </a:xfrm>
              <a:prstGeom prst="rect">
                <a:avLst/>
              </a:prstGeom>
            </p:spPr>
          </p:pic>
        </p:grpSp>
        <p:pic>
          <p:nvPicPr>
            <p:cNvPr id="13" name="Graphic 2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77306" y="437862"/>
              <a:ext cx="1792406" cy="232602"/>
            </a:xfrm>
            <a:prstGeom prst="rect">
              <a:avLst/>
            </a:prstGeom>
          </p:spPr>
        </p:pic>
      </p:grp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34962" y="6249590"/>
            <a:ext cx="331788" cy="365125"/>
          </a:xfrm>
          <a:prstGeom prst="rect">
            <a:avLst/>
          </a:prstGeom>
          <a:solidFill>
            <a:schemeClr val="bg1"/>
          </a:solidFill>
        </p:spPr>
        <p:txBody>
          <a:bodyPr lIns="36000" rIns="3600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049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7CA36-7468-44AC-9A78-1B8D9B8DAA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23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123604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2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295400"/>
            <a:ext cx="11128098" cy="46482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745" y="123604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2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1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809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199" y="2819400"/>
            <a:ext cx="7223760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909482"/>
            <a:ext cx="7223760" cy="433918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2401">
                <a:solidFill>
                  <a:schemeClr val="bg1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48480" y="3821641"/>
            <a:ext cx="72237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4973"/>
            <a:ext cx="10515600" cy="485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B9989-5562-429E-8137-647638212BD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8363-0997-4E4E-A91D-34CDD08417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557" y="6360152"/>
            <a:ext cx="12204000" cy="144000"/>
          </a:xfrm>
          <a:prstGeom prst="rect">
            <a:avLst/>
          </a:prstGeom>
          <a:solidFill>
            <a:srgbClr val="003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745450" y="6174960"/>
            <a:ext cx="1460107" cy="492861"/>
            <a:chOff x="7141504" y="5146111"/>
            <a:chExt cx="3745739" cy="126438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7629394" y="5422901"/>
              <a:ext cx="3257849" cy="745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7141504" y="5146111"/>
              <a:ext cx="1096604" cy="1264380"/>
              <a:chOff x="6352781" y="3446442"/>
              <a:chExt cx="2177528" cy="2510677"/>
            </a:xfrm>
            <a:effectLst>
              <a:outerShdw blurRad="127000" dist="762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/>
              <p:cNvSpPr/>
              <p:nvPr/>
            </p:nvSpPr>
            <p:spPr>
              <a:xfrm rot="2749432">
                <a:off x="6823539" y="3572642"/>
                <a:ext cx="1530298" cy="1277898"/>
              </a:xfrm>
              <a:prstGeom prst="roundRect">
                <a:avLst>
                  <a:gd name="adj" fmla="val 491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 rot="18900000">
                <a:off x="6352781" y="3615140"/>
                <a:ext cx="2177528" cy="2177524"/>
              </a:xfrm>
              <a:custGeom>
                <a:avLst/>
                <a:gdLst>
                  <a:gd name="connsiteX0" fmla="*/ 3152346 w 3415592"/>
                  <a:gd name="connsiteY0" fmla="*/ 263246 h 3415584"/>
                  <a:gd name="connsiteX1" fmla="*/ 3415592 w 3415592"/>
                  <a:gd name="connsiteY1" fmla="*/ 898777 h 3415584"/>
                  <a:gd name="connsiteX2" fmla="*/ 3415592 w 3415592"/>
                  <a:gd name="connsiteY2" fmla="*/ 1408054 h 3415584"/>
                  <a:gd name="connsiteX3" fmla="*/ 1408062 w 3415592"/>
                  <a:gd name="connsiteY3" fmla="*/ 3415584 h 3415584"/>
                  <a:gd name="connsiteX4" fmla="*/ 898777 w 3415592"/>
                  <a:gd name="connsiteY4" fmla="*/ 3415584 h 3415584"/>
                  <a:gd name="connsiteX5" fmla="*/ 0 w 3415592"/>
                  <a:gd name="connsiteY5" fmla="*/ 2516807 h 3415584"/>
                  <a:gd name="connsiteX6" fmla="*/ 0 w 3415592"/>
                  <a:gd name="connsiteY6" fmla="*/ 898777 h 3415584"/>
                  <a:gd name="connsiteX7" fmla="*/ 898777 w 3415592"/>
                  <a:gd name="connsiteY7" fmla="*/ 0 h 3415584"/>
                  <a:gd name="connsiteX8" fmla="*/ 2516815 w 3415592"/>
                  <a:gd name="connsiteY8" fmla="*/ 0 h 3415584"/>
                  <a:gd name="connsiteX9" fmla="*/ 3152346 w 3415592"/>
                  <a:gd name="connsiteY9" fmla="*/ 263246 h 341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5592" h="3415584">
                    <a:moveTo>
                      <a:pt x="3152346" y="263246"/>
                    </a:moveTo>
                    <a:cubicBezTo>
                      <a:pt x="3314993" y="425892"/>
                      <a:pt x="3415592" y="650587"/>
                      <a:pt x="3415592" y="898777"/>
                    </a:cubicBezTo>
                    <a:lnTo>
                      <a:pt x="3415592" y="1408054"/>
                    </a:lnTo>
                    <a:lnTo>
                      <a:pt x="1408062" y="3415584"/>
                    </a:lnTo>
                    <a:lnTo>
                      <a:pt x="898777" y="3415584"/>
                    </a:lnTo>
                    <a:cubicBezTo>
                      <a:pt x="402396" y="3415584"/>
                      <a:pt x="0" y="3013188"/>
                      <a:pt x="0" y="2516807"/>
                    </a:cubicBezTo>
                    <a:lnTo>
                      <a:pt x="0" y="898777"/>
                    </a:lnTo>
                    <a:cubicBezTo>
                      <a:pt x="0" y="402396"/>
                      <a:pt x="402396" y="0"/>
                      <a:pt x="898777" y="0"/>
                    </a:cubicBezTo>
                    <a:lnTo>
                      <a:pt x="2516815" y="0"/>
                    </a:lnTo>
                    <a:cubicBezTo>
                      <a:pt x="2765006" y="0"/>
                      <a:pt x="2989700" y="100599"/>
                      <a:pt x="3152346" y="2632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/>
              <p:cNvSpPr/>
              <p:nvPr/>
            </p:nvSpPr>
            <p:spPr>
              <a:xfrm rot="18850568" flipV="1">
                <a:off x="6822825" y="4550672"/>
                <a:ext cx="1534997" cy="127789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2" name="Graphic 2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393976" y="3669608"/>
                <a:ext cx="1678674" cy="2073659"/>
              </a:xfrm>
              <a:prstGeom prst="rect">
                <a:avLst/>
              </a:prstGeom>
            </p:spPr>
          </p:pic>
        </p:grpSp>
        <p:pic>
          <p:nvPicPr>
            <p:cNvPr id="18" name="Graphic 17"/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130966" y="5672452"/>
              <a:ext cx="1792406" cy="232602"/>
            </a:xfrm>
            <a:prstGeom prst="rect">
              <a:avLst/>
            </a:prstGeom>
          </p:spPr>
        </p:pic>
      </p:grpSp>
      <p:sp>
        <p:nvSpPr>
          <p:cNvPr id="23" name="Footer Placeholder 14"/>
          <p:cNvSpPr txBox="1">
            <a:spLocks/>
          </p:cNvSpPr>
          <p:nvPr userDrawn="1"/>
        </p:nvSpPr>
        <p:spPr>
          <a:xfrm>
            <a:off x="4608513" y="6249590"/>
            <a:ext cx="2974975" cy="365125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– Proprietary Information of Ericom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334962" y="6249590"/>
            <a:ext cx="331788" cy="365125"/>
          </a:xfrm>
          <a:prstGeom prst="rect">
            <a:avLst/>
          </a:prstGeom>
          <a:solidFill>
            <a:schemeClr val="bg1"/>
          </a:solidFill>
        </p:spPr>
        <p:txBody>
          <a:bodyPr lIns="36000" rIns="3600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049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7CA36-7468-44AC-9A78-1B8D9B8DAA5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838200" y="1161663"/>
            <a:ext cx="10515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711" r:id="rId13"/>
    <p:sldLayoutId id="2147483712" r:id="rId14"/>
    <p:sldLayoutId id="2147483713" r:id="rId15"/>
    <p:sldLayoutId id="2147483714" r:id="rId16"/>
    <p:sldLayoutId id="214748371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59"/>
        </a:buClr>
        <a:buFont typeface="Vrinda" panose="020B0502040204020203" pitchFamily="34" charset="0"/>
        <a:buChar char="-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59"/>
        </a:buClr>
        <a:buFont typeface="Vrinda" panose="020B0502040204020203" pitchFamily="34" charset="0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59"/>
        </a:buClr>
        <a:buFont typeface="Vrinda" panose="020B0502040204020203" pitchFamily="34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59"/>
        </a:buClr>
        <a:buFont typeface="Vrinda" panose="020B0502040204020203" pitchFamily="34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59"/>
        </a:buClr>
        <a:buFont typeface="Vrinda" panose="020B0502040204020203" pitchFamily="34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sv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4CB60-E9A8-4E87-A72C-5907ECC49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934E15-75C9-4360-97F3-29B99D6651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7298">
                <a:srgbClr val="01121A">
                  <a:alpha val="58000"/>
                </a:srgbClr>
              </a:gs>
              <a:gs pos="1000">
                <a:srgbClr val="01121A">
                  <a:alpha val="68000"/>
                </a:srgbClr>
              </a:gs>
              <a:gs pos="98000">
                <a:srgbClr val="00295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653AD-7D7C-4946-8231-9F2507B76CB0}"/>
              </a:ext>
            </a:extLst>
          </p:cNvPr>
          <p:cNvSpPr/>
          <p:nvPr/>
        </p:nvSpPr>
        <p:spPr>
          <a:xfrm>
            <a:off x="10424160" y="5844618"/>
            <a:ext cx="1767840" cy="1013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to Launch</a:t>
            </a:r>
            <a:endParaRPr lang="en-IL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A6748-79C4-4752-8A91-7898B56B5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0" y="862236"/>
            <a:ext cx="5061503" cy="1627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1D9D6-CD53-428D-8677-BD7DD21FF248}"/>
              </a:ext>
            </a:extLst>
          </p:cNvPr>
          <p:cNvSpPr txBox="1"/>
          <p:nvPr/>
        </p:nvSpPr>
        <p:spPr>
          <a:xfrm>
            <a:off x="526542" y="4773168"/>
            <a:ext cx="31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Ericom Shield Overview Briefing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401E5-A6D4-458D-8888-2996CFB3D848}"/>
              </a:ext>
            </a:extLst>
          </p:cNvPr>
          <p:cNvSpPr txBox="1"/>
          <p:nvPr/>
        </p:nvSpPr>
        <p:spPr>
          <a:xfrm>
            <a:off x="504632" y="3244517"/>
            <a:ext cx="659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Ericom Software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Secure Web &amp; Application Access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C67C58-0359-4551-A08E-98F5668C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1EE843-AC14-4A27-BDAA-7F20BB627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40829"/>
              </p:ext>
            </p:extLst>
          </p:nvPr>
        </p:nvGraphicFramePr>
        <p:xfrm>
          <a:off x="10793730" y="6331743"/>
          <a:ext cx="1028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6" imgW="1413000" imgH="482400" progId="Package">
                  <p:embed/>
                </p:oleObj>
              </mc:Choice>
              <mc:Fallback>
                <p:oleObj name="Packager Shell Object" showAsIcon="1" r:id="rId6" imgW="1413000" imgH="48240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3730" y="6331743"/>
                        <a:ext cx="1028700" cy="3508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4442A2-F12D-4AB2-B421-239C9C41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Snapshot</a:t>
            </a:r>
          </a:p>
        </p:txBody>
      </p:sp>
      <p:pic>
        <p:nvPicPr>
          <p:cNvPr id="29" name="Picture 28" descr="An aerial view of a city at night&#10;&#10;Description automatically generated">
            <a:extLst>
              <a:ext uri="{FF2B5EF4-FFF2-40B4-BE49-F238E27FC236}">
                <a16:creationId xmlns:a16="http://schemas.microsoft.com/office/drawing/2014/main" id="{AAF67575-F322-4078-A8CC-DA88DAB1B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r="9322"/>
          <a:stretch/>
        </p:blipFill>
        <p:spPr>
          <a:xfrm>
            <a:off x="832706" y="2379945"/>
            <a:ext cx="8221523" cy="35949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2FE09FE-D325-4AF8-ADCB-6A82C0EE62C3}"/>
              </a:ext>
            </a:extLst>
          </p:cNvPr>
          <p:cNvSpPr/>
          <p:nvPr/>
        </p:nvSpPr>
        <p:spPr>
          <a:xfrm>
            <a:off x="820182" y="2379945"/>
            <a:ext cx="8221522" cy="3594970"/>
          </a:xfrm>
          <a:prstGeom prst="rect">
            <a:avLst/>
          </a:prstGeom>
          <a:solidFill>
            <a:srgbClr val="01121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Wave 33">
            <a:extLst>
              <a:ext uri="{FF2B5EF4-FFF2-40B4-BE49-F238E27FC236}">
                <a16:creationId xmlns:a16="http://schemas.microsoft.com/office/drawing/2014/main" id="{7994E0C5-EA82-4AD8-80FF-B2B79405C2FE}"/>
              </a:ext>
            </a:extLst>
          </p:cNvPr>
          <p:cNvSpPr/>
          <p:nvPr/>
        </p:nvSpPr>
        <p:spPr>
          <a:xfrm rot="5400000">
            <a:off x="6957295" y="957371"/>
            <a:ext cx="4567957" cy="5467138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AD50E0-040E-4631-9649-0F3A34CE07B4}"/>
              </a:ext>
            </a:extLst>
          </p:cNvPr>
          <p:cNvSpPr txBox="1"/>
          <p:nvPr/>
        </p:nvSpPr>
        <p:spPr>
          <a:xfrm>
            <a:off x="838200" y="1631571"/>
            <a:ext cx="731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Ericom is a provider of secure web and application access products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066C29-3426-435C-B3C7-FD8586E1C363}"/>
              </a:ext>
            </a:extLst>
          </p:cNvPr>
          <p:cNvSpPr txBox="1"/>
          <p:nvPr/>
        </p:nvSpPr>
        <p:spPr>
          <a:xfrm>
            <a:off x="1460317" y="4356033"/>
            <a:ext cx="151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@ 70 employees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2111F5-A6A4-4BAD-A695-1D31AF975AE8}"/>
              </a:ext>
            </a:extLst>
          </p:cNvPr>
          <p:cNvSpPr txBox="1"/>
          <p:nvPr/>
        </p:nvSpPr>
        <p:spPr>
          <a:xfrm>
            <a:off x="3190191" y="4294477"/>
            <a:ext cx="129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Primarily based in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the Greater NYC area, Israel, and the UK</a:t>
            </a: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D6479F-3187-4708-95B3-CDCB384026FA}"/>
              </a:ext>
            </a:extLst>
          </p:cNvPr>
          <p:cNvSpPr txBox="1"/>
          <p:nvPr/>
        </p:nvSpPr>
        <p:spPr>
          <a:xfrm>
            <a:off x="4773059" y="4238677"/>
            <a:ext cx="109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F0072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&gt;5,000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B2B clients in 45 countries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1D7506-F774-4A44-AC36-97EFC017C382}"/>
              </a:ext>
            </a:extLst>
          </p:cNvPr>
          <p:cNvCxnSpPr>
            <a:cxnSpLocks/>
          </p:cNvCxnSpPr>
          <p:nvPr/>
        </p:nvCxnSpPr>
        <p:spPr>
          <a:xfrm>
            <a:off x="2913657" y="3534672"/>
            <a:ext cx="0" cy="1532912"/>
          </a:xfrm>
          <a:prstGeom prst="line">
            <a:avLst/>
          </a:prstGeom>
          <a:ln>
            <a:solidFill>
              <a:schemeClr val="bg1">
                <a:lumMod val="65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B183A3-011D-4EDB-A4AC-35B50488D3DA}"/>
              </a:ext>
            </a:extLst>
          </p:cNvPr>
          <p:cNvGrpSpPr/>
          <p:nvPr/>
        </p:nvGrpSpPr>
        <p:grpSpPr>
          <a:xfrm>
            <a:off x="8487736" y="2241671"/>
            <a:ext cx="2534407" cy="312506"/>
            <a:chOff x="1115188" y="2358506"/>
            <a:chExt cx="3680147" cy="34748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2BF04CB-C1CB-4052-B688-B7F019794C3F}"/>
                </a:ext>
              </a:extLst>
            </p:cNvPr>
            <p:cNvSpPr/>
            <p:nvPr/>
          </p:nvSpPr>
          <p:spPr>
            <a:xfrm>
              <a:off x="1115188" y="2358506"/>
              <a:ext cx="3680147" cy="3474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5005FB-822F-4BD5-B83C-EA50FD297C72}"/>
                </a:ext>
              </a:extLst>
            </p:cNvPr>
            <p:cNvSpPr txBox="1"/>
            <p:nvPr/>
          </p:nvSpPr>
          <p:spPr>
            <a:xfrm>
              <a:off x="1255335" y="2372384"/>
              <a:ext cx="3430650" cy="28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We count among our clients:</a:t>
              </a:r>
              <a:endParaRPr kumimoji="0" lang="en-I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endParaRPr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5AF4F7DC-0ED5-41A4-AE4E-6C587062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807" y="3637051"/>
            <a:ext cx="504000" cy="504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A29A0CBB-386B-4528-8089-08CE0E2E2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6182" y="3660829"/>
            <a:ext cx="504000" cy="504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43AB64B-A0AB-436E-9A6B-69E874FC1676}"/>
              </a:ext>
            </a:extLst>
          </p:cNvPr>
          <p:cNvGrpSpPr/>
          <p:nvPr/>
        </p:nvGrpSpPr>
        <p:grpSpPr>
          <a:xfrm>
            <a:off x="1458480" y="3734301"/>
            <a:ext cx="1285875" cy="514350"/>
            <a:chOff x="5526046" y="4122018"/>
            <a:chExt cx="1285875" cy="514350"/>
          </a:xfrm>
          <a:solidFill>
            <a:schemeClr val="bg1"/>
          </a:solidFill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4AD97C0-2AD5-407E-B64F-2043A20C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26046" y="4122018"/>
              <a:ext cx="514350" cy="514350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4EEC71F9-713A-4093-A805-9005B658E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83221" y="4122018"/>
              <a:ext cx="514350" cy="514350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CBF35451-79BD-4A19-AD34-B752B3D2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40396" y="4122018"/>
              <a:ext cx="514350" cy="514350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7AF3CD01-DBC7-4170-9FAE-D09F5A98C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97571" y="4122018"/>
              <a:ext cx="514350" cy="51435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2141D0-3AFD-40FD-ABD7-F8A3BD961A99}"/>
              </a:ext>
            </a:extLst>
          </p:cNvPr>
          <p:cNvGrpSpPr/>
          <p:nvPr/>
        </p:nvGrpSpPr>
        <p:grpSpPr>
          <a:xfrm>
            <a:off x="8106705" y="2983819"/>
            <a:ext cx="3405756" cy="2341961"/>
            <a:chOff x="8510031" y="2494823"/>
            <a:chExt cx="3186838" cy="2191422"/>
          </a:xfrm>
        </p:grpSpPr>
        <p:pic>
          <p:nvPicPr>
            <p:cNvPr id="64" name="Picture 6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ABC7F28-0E9A-45A0-8D08-89D487AFF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519" y="2494823"/>
              <a:ext cx="810358" cy="684841"/>
            </a:xfrm>
            <a:prstGeom prst="rect">
              <a:avLst/>
            </a:prstGeom>
          </p:spPr>
        </p:pic>
        <p:pic>
          <p:nvPicPr>
            <p:cNvPr id="65" name="Picture 6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90CDE07-D932-4CE8-81BE-D140CDEDC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4031" y="2625221"/>
              <a:ext cx="884677" cy="357688"/>
            </a:xfrm>
            <a:prstGeom prst="rect">
              <a:avLst/>
            </a:prstGeom>
          </p:spPr>
        </p:pic>
        <p:pic>
          <p:nvPicPr>
            <p:cNvPr id="66" name="Picture 6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9F09DD7-90BA-40D2-B8C7-C32C4E3CA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110" y="3469317"/>
              <a:ext cx="722620" cy="22638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E78A352-FE2A-4521-AC89-8F8C83517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031" y="3777011"/>
              <a:ext cx="794808" cy="79480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C14F442-C475-4EE5-BCF3-72EA34186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9228" y="3996513"/>
              <a:ext cx="917641" cy="449824"/>
            </a:xfrm>
            <a:prstGeom prst="rect">
              <a:avLst/>
            </a:prstGeom>
          </p:spPr>
        </p:pic>
        <p:pic>
          <p:nvPicPr>
            <p:cNvPr id="69" name="Picture 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5B4845B-BE56-4C2B-A1B9-6376662C4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5433" y="4015425"/>
              <a:ext cx="1223256" cy="670820"/>
            </a:xfrm>
            <a:prstGeom prst="rect">
              <a:avLst/>
            </a:prstGeom>
          </p:spPr>
        </p:pic>
        <p:pic>
          <p:nvPicPr>
            <p:cNvPr id="70" name="Picture 6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1006BE5-D735-4953-9633-71BCDEEB0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6" b="5524"/>
            <a:stretch/>
          </p:blipFill>
          <p:spPr>
            <a:xfrm>
              <a:off x="10905384" y="3258220"/>
              <a:ext cx="575220" cy="603974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AF99DA7-7768-4558-91E1-1B9A903475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19" y="4052247"/>
            <a:ext cx="1131426" cy="223526"/>
          </a:xfrm>
          <a:prstGeom prst="rect">
            <a:avLst/>
          </a:prstGeom>
        </p:spPr>
      </p:pic>
      <p:pic>
        <p:nvPicPr>
          <p:cNvPr id="72" name="Picture 2" descr="Image result for Dai-ichi Life">
            <a:extLst>
              <a:ext uri="{FF2B5EF4-FFF2-40B4-BE49-F238E27FC236}">
                <a16:creationId xmlns:a16="http://schemas.microsoft.com/office/drawing/2014/main" id="{178D972B-F230-4751-8771-C7C66500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50" y="3142853"/>
            <a:ext cx="1353194" cy="4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DF876B-672D-47A1-BAA1-0508F77B697A}"/>
              </a:ext>
            </a:extLst>
          </p:cNvPr>
          <p:cNvCxnSpPr>
            <a:cxnSpLocks/>
          </p:cNvCxnSpPr>
          <p:nvPr/>
        </p:nvCxnSpPr>
        <p:spPr>
          <a:xfrm>
            <a:off x="4513819" y="3528021"/>
            <a:ext cx="0" cy="1532912"/>
          </a:xfrm>
          <a:prstGeom prst="line">
            <a:avLst/>
          </a:prstGeom>
          <a:ln>
            <a:solidFill>
              <a:schemeClr val="bg1">
                <a:lumMod val="65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EBA5846-43A1-4CD4-A1CF-EBE2D2C27FFB}"/>
              </a:ext>
            </a:extLst>
          </p:cNvPr>
          <p:cNvSpPr txBox="1"/>
          <p:nvPr/>
        </p:nvSpPr>
        <p:spPr>
          <a:xfrm>
            <a:off x="5139648" y="6642555"/>
            <a:ext cx="19127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Ericom Software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39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41C8-2789-4E81-8702-9654B0AD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Ericom Solution Overview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9CAA55-4CB4-4321-A2E0-708456E340C3}"/>
              </a:ext>
            </a:extLst>
          </p:cNvPr>
          <p:cNvSpPr/>
          <p:nvPr/>
        </p:nvSpPr>
        <p:spPr>
          <a:xfrm>
            <a:off x="531879" y="1723857"/>
            <a:ext cx="3019858" cy="2687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3AD6A-1CBE-4115-AAD2-C0B70C07E9DB}"/>
              </a:ext>
            </a:extLst>
          </p:cNvPr>
          <p:cNvSpPr txBox="1"/>
          <p:nvPr/>
        </p:nvSpPr>
        <p:spPr>
          <a:xfrm>
            <a:off x="719632" y="1693695"/>
            <a:ext cx="280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Poppins" panose="00000500000000000000" pitchFamily="2" charset="0"/>
              </a:rPr>
              <a:t>Secure Application Access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92231-9E9A-46CD-BB6E-5370D159D6B5}"/>
              </a:ext>
            </a:extLst>
          </p:cNvPr>
          <p:cNvSpPr txBox="1"/>
          <p:nvPr/>
        </p:nvSpPr>
        <p:spPr>
          <a:xfrm>
            <a:off x="3715264" y="1567677"/>
            <a:ext cx="417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Solutions for securely connecting users with corporate applications </a:t>
            </a:r>
            <a:br>
              <a:rPr lang="en-US" sz="2000" dirty="0"/>
            </a:br>
            <a:r>
              <a:rPr lang="en-US" sz="2000" dirty="0"/>
              <a:t>and resources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843276-44E0-4BBE-B6ED-55159CA840B3}"/>
              </a:ext>
            </a:extLst>
          </p:cNvPr>
          <p:cNvGrpSpPr/>
          <p:nvPr/>
        </p:nvGrpSpPr>
        <p:grpSpPr>
          <a:xfrm>
            <a:off x="327046" y="1570474"/>
            <a:ext cx="575497" cy="575497"/>
            <a:chOff x="4276613" y="4145637"/>
            <a:chExt cx="684000" cy="684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D06491-2F9A-4D10-B126-89A60C61B6E6}"/>
                </a:ext>
              </a:extLst>
            </p:cNvPr>
            <p:cNvSpPr/>
            <p:nvPr/>
          </p:nvSpPr>
          <p:spPr>
            <a:xfrm>
              <a:off x="4276613" y="4145637"/>
              <a:ext cx="684000" cy="684000"/>
            </a:xfrm>
            <a:prstGeom prst="ellipse">
              <a:avLst/>
            </a:prstGeom>
            <a:solidFill>
              <a:srgbClr val="002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E434647-D53E-4E9C-AEE9-7DF37DB2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26013" y="4309639"/>
              <a:ext cx="385200" cy="38520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F23AF0-9061-409E-8DFE-23783029AE0A}"/>
              </a:ext>
            </a:extLst>
          </p:cNvPr>
          <p:cNvSpPr/>
          <p:nvPr/>
        </p:nvSpPr>
        <p:spPr>
          <a:xfrm>
            <a:off x="504732" y="3099111"/>
            <a:ext cx="2956404" cy="26878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6A218-F3DD-4BFB-8515-4763E8176613}"/>
              </a:ext>
            </a:extLst>
          </p:cNvPr>
          <p:cNvSpPr txBox="1"/>
          <p:nvPr/>
        </p:nvSpPr>
        <p:spPr>
          <a:xfrm>
            <a:off x="3670261" y="3003610"/>
            <a:ext cx="466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Solutions that allow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enterprise users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to securely browse the web and access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e-mail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748889-E187-4EFB-B0C9-4584EE8F0E04}"/>
              </a:ext>
            </a:extLst>
          </p:cNvPr>
          <p:cNvGrpSpPr/>
          <p:nvPr/>
        </p:nvGrpSpPr>
        <p:grpSpPr>
          <a:xfrm>
            <a:off x="6820213" y="1416251"/>
            <a:ext cx="6789092" cy="3490912"/>
            <a:chOff x="3770031" y="3397532"/>
            <a:chExt cx="5442218" cy="3044776"/>
          </a:xfrm>
        </p:grpSpPr>
        <p:pic>
          <p:nvPicPr>
            <p:cNvPr id="27" name="image2.png">
              <a:extLst>
                <a:ext uri="{FF2B5EF4-FFF2-40B4-BE49-F238E27FC236}">
                  <a16:creationId xmlns:a16="http://schemas.microsoft.com/office/drawing/2014/main" id="{3FAA5F46-AFB2-46BB-B21A-06B66B7B1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031" y="3397532"/>
              <a:ext cx="5442218" cy="304477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Picture 27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6BF0EA5-4F5D-4B25-AFC9-D88B3F183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1365"/>
            <a:stretch/>
          </p:blipFill>
          <p:spPr>
            <a:xfrm>
              <a:off x="4803180" y="3529606"/>
              <a:ext cx="3424314" cy="2175158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30EEB9-E358-4642-BDF2-87076A13EF06}"/>
              </a:ext>
            </a:extLst>
          </p:cNvPr>
          <p:cNvCxnSpPr>
            <a:cxnSpLocks/>
          </p:cNvCxnSpPr>
          <p:nvPr/>
        </p:nvCxnSpPr>
        <p:spPr>
          <a:xfrm>
            <a:off x="4602075" y="5075437"/>
            <a:ext cx="0" cy="100452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1F59872-A041-47B9-B61C-FE9080CD3BE4}"/>
              </a:ext>
            </a:extLst>
          </p:cNvPr>
          <p:cNvSpPr txBox="1"/>
          <p:nvPr/>
        </p:nvSpPr>
        <p:spPr>
          <a:xfrm>
            <a:off x="1410499" y="5225169"/>
            <a:ext cx="292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Secure Digital Transformation Initiatives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5FA4EE-BC2E-46FC-B39C-49A523CAC9A4}"/>
              </a:ext>
            </a:extLst>
          </p:cNvPr>
          <p:cNvSpPr txBox="1"/>
          <p:nvPr/>
        </p:nvSpPr>
        <p:spPr>
          <a:xfrm>
            <a:off x="4624800" y="5256841"/>
            <a:ext cx="292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Reduce IT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Complexity and Cost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7707C6-D1D6-458C-897E-E95A2C50773F}"/>
              </a:ext>
            </a:extLst>
          </p:cNvPr>
          <p:cNvSpPr txBox="1"/>
          <p:nvPr/>
        </p:nvSpPr>
        <p:spPr>
          <a:xfrm>
            <a:off x="7428970" y="5216405"/>
            <a:ext cx="292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Improve</a:t>
            </a:r>
            <a:r>
              <a:rPr lang="en-US" sz="2000" b="1" strike="sngStrike" dirty="0">
                <a:solidFill>
                  <a:srgbClr val="FF0000"/>
                </a:solidFill>
              </a:rPr>
              <a:t>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User Productivity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A4AF6-AB2D-4055-A619-F0B140B94D02}"/>
              </a:ext>
            </a:extLst>
          </p:cNvPr>
          <p:cNvCxnSpPr>
            <a:cxnSpLocks/>
          </p:cNvCxnSpPr>
          <p:nvPr/>
        </p:nvCxnSpPr>
        <p:spPr>
          <a:xfrm>
            <a:off x="7662376" y="5085845"/>
            <a:ext cx="0" cy="100452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AD4E28-3898-4DAD-B8B5-238B898057F3}"/>
              </a:ext>
            </a:extLst>
          </p:cNvPr>
          <p:cNvCxnSpPr/>
          <p:nvPr/>
        </p:nvCxnSpPr>
        <p:spPr>
          <a:xfrm>
            <a:off x="670710" y="4557484"/>
            <a:ext cx="10752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F96D300-0526-4D30-AC04-9EC49FD49C88}"/>
              </a:ext>
            </a:extLst>
          </p:cNvPr>
          <p:cNvSpPr txBox="1"/>
          <p:nvPr/>
        </p:nvSpPr>
        <p:spPr>
          <a:xfrm>
            <a:off x="724856" y="3050773"/>
            <a:ext cx="231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Poppins" panose="00000500000000000000" pitchFamily="2" charset="0"/>
              </a:rPr>
              <a:t>Secure Web Access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55133E-7B29-4985-8B2F-6EB1EEF64A4E}"/>
              </a:ext>
            </a:extLst>
          </p:cNvPr>
          <p:cNvGrpSpPr/>
          <p:nvPr/>
        </p:nvGrpSpPr>
        <p:grpSpPr>
          <a:xfrm>
            <a:off x="327046" y="2923348"/>
            <a:ext cx="575497" cy="575497"/>
            <a:chOff x="639550" y="3087000"/>
            <a:chExt cx="684000" cy="684000"/>
          </a:xfrm>
          <a:solidFill>
            <a:schemeClr val="accent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08D4BD-684F-46BA-8DFA-B0792E1A9DB8}"/>
                </a:ext>
              </a:extLst>
            </p:cNvPr>
            <p:cNvSpPr/>
            <p:nvPr/>
          </p:nvSpPr>
          <p:spPr>
            <a:xfrm>
              <a:off x="639550" y="3087000"/>
              <a:ext cx="684000" cy="68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4892D9F-8C2C-41CA-9A7B-91A6C22BA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8950" y="3265979"/>
              <a:ext cx="385200" cy="38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5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32EF-F053-406E-A568-733A71D0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Secure Application Access</a:t>
            </a:r>
            <a:endParaRPr lang="en-IL" dirty="0"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E78062-AC61-435E-A30F-973B54A716EB}"/>
              </a:ext>
            </a:extLst>
          </p:cNvPr>
          <p:cNvSpPr/>
          <p:nvPr/>
        </p:nvSpPr>
        <p:spPr>
          <a:xfrm>
            <a:off x="822116" y="2622762"/>
            <a:ext cx="1965155" cy="301752"/>
          </a:xfrm>
          <a:prstGeom prst="roundRect">
            <a:avLst>
              <a:gd name="adj" fmla="val 5000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C099A3-51FD-4B83-850D-E5C69280A2D1}"/>
              </a:ext>
            </a:extLst>
          </p:cNvPr>
          <p:cNvSpPr/>
          <p:nvPr/>
        </p:nvSpPr>
        <p:spPr>
          <a:xfrm>
            <a:off x="994294" y="4577813"/>
            <a:ext cx="1965155" cy="301752"/>
          </a:xfrm>
          <a:prstGeom prst="roundRect">
            <a:avLst>
              <a:gd name="adj" fmla="val 5000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71094-63DB-47A5-B440-F7CF45AAB485}"/>
              </a:ext>
            </a:extLst>
          </p:cNvPr>
          <p:cNvSpPr txBox="1"/>
          <p:nvPr/>
        </p:nvSpPr>
        <p:spPr>
          <a:xfrm>
            <a:off x="798388" y="1362178"/>
            <a:ext cx="1032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</a:rPr>
              <a:t>SECURE ACCESS TO WINDOWS APPLICATIONS AND DESKTOPS, LINUX APPS AND LEGACY HOST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9D31F-3227-4E3F-8E32-19AA008A11D9}"/>
              </a:ext>
            </a:extLst>
          </p:cNvPr>
          <p:cNvSpPr txBox="1"/>
          <p:nvPr/>
        </p:nvSpPr>
        <p:spPr>
          <a:xfrm>
            <a:off x="840004" y="2617807"/>
            <a:ext cx="190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Ericom Connect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EECB6-F127-43BA-88BF-CE7E6539495E}"/>
              </a:ext>
            </a:extLst>
          </p:cNvPr>
          <p:cNvSpPr txBox="1"/>
          <p:nvPr/>
        </p:nvSpPr>
        <p:spPr>
          <a:xfrm>
            <a:off x="994295" y="4560922"/>
            <a:ext cx="193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Ericom PowerTerm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84A52-7C29-427D-A070-4AA0E344932B}"/>
              </a:ext>
            </a:extLst>
          </p:cNvPr>
          <p:cNvSpPr txBox="1"/>
          <p:nvPr/>
        </p:nvSpPr>
        <p:spPr>
          <a:xfrm>
            <a:off x="823555" y="2933977"/>
            <a:ext cx="353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Secure remote app and desktop connection broker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rowser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-based access with no client-side installation required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083D7-4B5E-4C0E-B3FC-97F507157616}"/>
              </a:ext>
            </a:extLst>
          </p:cNvPr>
          <p:cNvSpPr txBox="1"/>
          <p:nvPr/>
        </p:nvSpPr>
        <p:spPr>
          <a:xfrm>
            <a:off x="887330" y="4909289"/>
            <a:ext cx="296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Robust terminal emulation host access solution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Supports 35+ terminal emulation types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DC0044-D477-4397-9A30-89D33DA43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71"/>
          <a:stretch/>
        </p:blipFill>
        <p:spPr>
          <a:xfrm>
            <a:off x="785187" y="2576279"/>
            <a:ext cx="343432" cy="4053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A63BA2-F627-4D38-8A25-69740BA15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71"/>
          <a:stretch/>
        </p:blipFill>
        <p:spPr>
          <a:xfrm>
            <a:off x="829839" y="4510811"/>
            <a:ext cx="343432" cy="405362"/>
          </a:xfrm>
          <a:prstGeom prst="rect">
            <a:avLst/>
          </a:prstGeom>
        </p:spPr>
      </p:pic>
      <p:pic>
        <p:nvPicPr>
          <p:cNvPr id="1026" name="Picture 2" descr="secure application access diagram">
            <a:extLst>
              <a:ext uri="{FF2B5EF4-FFF2-40B4-BE49-F238E27FC236}">
                <a16:creationId xmlns:a16="http://schemas.microsoft.com/office/drawing/2014/main" id="{66E70463-F020-4AB7-A8BC-7EA6C0B8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04" y="2373533"/>
            <a:ext cx="6196948" cy="36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32EF-F053-406E-A568-733A71D0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Secure Web Access</a:t>
            </a:r>
            <a:endParaRPr lang="en-IL" dirty="0"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E78062-AC61-435E-A30F-973B54A716EB}"/>
              </a:ext>
            </a:extLst>
          </p:cNvPr>
          <p:cNvSpPr/>
          <p:nvPr/>
        </p:nvSpPr>
        <p:spPr>
          <a:xfrm>
            <a:off x="723557" y="1992726"/>
            <a:ext cx="1965155" cy="301752"/>
          </a:xfrm>
          <a:prstGeom prst="roundRect">
            <a:avLst>
              <a:gd name="adj" fmla="val 5000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71094-63DB-47A5-B440-F7CF45AAB485}"/>
              </a:ext>
            </a:extLst>
          </p:cNvPr>
          <p:cNvSpPr txBox="1"/>
          <p:nvPr/>
        </p:nvSpPr>
        <p:spPr>
          <a:xfrm>
            <a:off x="671705" y="1281939"/>
            <a:ext cx="712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</a:rPr>
              <a:t>ZERO TRUST BROWSER ISOLATION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8D564-224B-4B26-97CB-9BEFE7C0BB7E}"/>
              </a:ext>
            </a:extLst>
          </p:cNvPr>
          <p:cNvSpPr txBox="1"/>
          <p:nvPr/>
        </p:nvSpPr>
        <p:spPr>
          <a:xfrm>
            <a:off x="675430" y="2565396"/>
            <a:ext cx="1043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Neutralizes web-based malware and phishing attacks using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Remote Browser Isolation (RBI) technology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9D31F-3227-4E3F-8E32-19AA008A11D9}"/>
              </a:ext>
            </a:extLst>
          </p:cNvPr>
          <p:cNvSpPr txBox="1"/>
          <p:nvPr/>
        </p:nvSpPr>
        <p:spPr>
          <a:xfrm>
            <a:off x="741445" y="1987771"/>
            <a:ext cx="190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Ericom Shield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DC0044-D477-4397-9A30-89D33DA43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71"/>
          <a:stretch/>
        </p:blipFill>
        <p:spPr>
          <a:xfrm>
            <a:off x="686628" y="1946243"/>
            <a:ext cx="343432" cy="4053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028C51-1B5D-4522-A1A3-776592E90C6A}"/>
              </a:ext>
            </a:extLst>
          </p:cNvPr>
          <p:cNvSpPr txBox="1"/>
          <p:nvPr/>
        </p:nvSpPr>
        <p:spPr>
          <a:xfrm>
            <a:off x="4782554" y="442902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Blocks Phishing Attacks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001070-9E20-4374-BCDC-8A1FC91E5F3E}"/>
              </a:ext>
            </a:extLst>
          </p:cNvPr>
          <p:cNvSpPr txBox="1"/>
          <p:nvPr/>
        </p:nvSpPr>
        <p:spPr>
          <a:xfrm>
            <a:off x="614609" y="4418089"/>
            <a:ext cx="350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Prevents Malware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43C7F9-5CB4-4FA7-B859-70E74ED531DE}"/>
              </a:ext>
            </a:extLst>
          </p:cNvPr>
          <p:cNvSpPr txBox="1"/>
          <p:nvPr/>
        </p:nvSpPr>
        <p:spPr>
          <a:xfrm>
            <a:off x="7781900" y="4411621"/>
            <a:ext cx="425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Stops Malicious Downloads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5ACEAA-CAA1-4380-A1A3-91D67E157DBD}"/>
              </a:ext>
            </a:extLst>
          </p:cNvPr>
          <p:cNvGrpSpPr/>
          <p:nvPr/>
        </p:nvGrpSpPr>
        <p:grpSpPr>
          <a:xfrm>
            <a:off x="6807427" y="1388641"/>
            <a:ext cx="5512620" cy="2881394"/>
            <a:chOff x="6679164" y="1128733"/>
            <a:chExt cx="6843594" cy="375294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F32D248-579F-4C3E-8A53-23ABCA87ED39}"/>
                </a:ext>
              </a:extLst>
            </p:cNvPr>
            <p:cNvGrpSpPr/>
            <p:nvPr/>
          </p:nvGrpSpPr>
          <p:grpSpPr>
            <a:xfrm>
              <a:off x="7855586" y="1276191"/>
              <a:ext cx="4501171" cy="2665614"/>
              <a:chOff x="8110740" y="2492887"/>
              <a:chExt cx="3235211" cy="1819806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A65FC58-0E12-46D6-B3A6-8BEC0D3F2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0740" y="2492887"/>
                <a:ext cx="3235211" cy="1819806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A19AB14-2CD6-42F4-B7FB-771BD49E83EA}"/>
                  </a:ext>
                </a:extLst>
              </p:cNvPr>
              <p:cNvSpPr/>
              <p:nvPr/>
            </p:nvSpPr>
            <p:spPr>
              <a:xfrm>
                <a:off x="8110740" y="2492887"/>
                <a:ext cx="3233381" cy="1819806"/>
              </a:xfrm>
              <a:prstGeom prst="rect">
                <a:avLst/>
              </a:prstGeom>
              <a:solidFill>
                <a:schemeClr val="accent1">
                  <a:alpha val="7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אליפסה 40">
                <a:extLst>
                  <a:ext uri="{FF2B5EF4-FFF2-40B4-BE49-F238E27FC236}">
                    <a16:creationId xmlns:a16="http://schemas.microsoft.com/office/drawing/2014/main" id="{4495847A-FE40-4937-A59C-97CBD994B288}"/>
                  </a:ext>
                </a:extLst>
              </p:cNvPr>
              <p:cNvSpPr/>
              <p:nvPr/>
            </p:nvSpPr>
            <p:spPr>
              <a:xfrm>
                <a:off x="8437489" y="2702651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JAVA</a:t>
                </a:r>
                <a:endParaRPr kumimoji="0" lang="he-I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אליפסה 40">
                <a:extLst>
                  <a:ext uri="{FF2B5EF4-FFF2-40B4-BE49-F238E27FC236}">
                    <a16:creationId xmlns:a16="http://schemas.microsoft.com/office/drawing/2014/main" id="{182A7952-DD9D-4DFC-91FF-452E4663873E}"/>
                  </a:ext>
                </a:extLst>
              </p:cNvPr>
              <p:cNvSpPr/>
              <p:nvPr/>
            </p:nvSpPr>
            <p:spPr>
              <a:xfrm>
                <a:off x="9132983" y="2707849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HTML5</a:t>
                </a:r>
                <a:endParaRPr kumimoji="0" lang="he-IL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Graphic 173">
                <a:extLst>
                  <a:ext uri="{FF2B5EF4-FFF2-40B4-BE49-F238E27FC236}">
                    <a16:creationId xmlns:a16="http://schemas.microsoft.com/office/drawing/2014/main" id="{ECD9226D-3543-4FFF-BB41-B82C6BF84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47" t="29539" r="24993" b="19756"/>
              <a:stretch/>
            </p:blipFill>
            <p:spPr>
              <a:xfrm>
                <a:off x="10388722" y="3469330"/>
                <a:ext cx="537105" cy="519726"/>
              </a:xfrm>
              <a:prstGeom prst="rect">
                <a:avLst/>
              </a:prstGeom>
              <a:noFill/>
              <a:ln w="6350">
                <a:noFill/>
              </a:ln>
            </p:spPr>
          </p:pic>
          <p:sp>
            <p:nvSpPr>
              <p:cNvPr id="51" name="אליפסה 40">
                <a:extLst>
                  <a:ext uri="{FF2B5EF4-FFF2-40B4-BE49-F238E27FC236}">
                    <a16:creationId xmlns:a16="http://schemas.microsoft.com/office/drawing/2014/main" id="{4E2FE296-B244-4BFA-A577-9EDB0761EB67}"/>
                  </a:ext>
                </a:extLst>
              </p:cNvPr>
              <p:cNvSpPr/>
              <p:nvPr/>
            </p:nvSpPr>
            <p:spPr>
              <a:xfrm>
                <a:off x="9802196" y="2727539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JS</a:t>
                </a:r>
                <a:endPara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אליפסה 40">
                <a:extLst>
                  <a:ext uri="{FF2B5EF4-FFF2-40B4-BE49-F238E27FC236}">
                    <a16:creationId xmlns:a16="http://schemas.microsoft.com/office/drawing/2014/main" id="{BBC042FE-F51F-42EB-9AF4-D09BA8590373}"/>
                  </a:ext>
                </a:extLst>
              </p:cNvPr>
              <p:cNvSpPr/>
              <p:nvPr/>
            </p:nvSpPr>
            <p:spPr>
              <a:xfrm>
                <a:off x="8437489" y="3512490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CSS</a:t>
                </a:r>
                <a:endParaRPr kumimoji="0" lang="he-I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אליפסה 40">
                <a:extLst>
                  <a:ext uri="{FF2B5EF4-FFF2-40B4-BE49-F238E27FC236}">
                    <a16:creationId xmlns:a16="http://schemas.microsoft.com/office/drawing/2014/main" id="{BC91EC22-C67D-433A-8F14-40A32B09DBA4}"/>
                  </a:ext>
                </a:extLst>
              </p:cNvPr>
              <p:cNvSpPr/>
              <p:nvPr/>
            </p:nvSpPr>
            <p:spPr>
              <a:xfrm>
                <a:off x="9132983" y="3517688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Fonts</a:t>
                </a:r>
                <a:endParaRPr kumimoji="0" lang="he-IL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אליפסה 40">
                <a:extLst>
                  <a:ext uri="{FF2B5EF4-FFF2-40B4-BE49-F238E27FC236}">
                    <a16:creationId xmlns:a16="http://schemas.microsoft.com/office/drawing/2014/main" id="{6F87EB07-BFC7-46F5-AB0C-DE7A6C848A4F}"/>
                  </a:ext>
                </a:extLst>
              </p:cNvPr>
              <p:cNvSpPr/>
              <p:nvPr/>
            </p:nvSpPr>
            <p:spPr>
              <a:xfrm>
                <a:off x="9802196" y="3526745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Pic</a:t>
                </a:r>
                <a:endPara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אליפסה 40">
                <a:extLst>
                  <a:ext uri="{FF2B5EF4-FFF2-40B4-BE49-F238E27FC236}">
                    <a16:creationId xmlns:a16="http://schemas.microsoft.com/office/drawing/2014/main" id="{5B2B757D-2800-495A-A5A3-544CBF6A0F53}"/>
                  </a:ext>
                </a:extLst>
              </p:cNvPr>
              <p:cNvSpPr/>
              <p:nvPr/>
            </p:nvSpPr>
            <p:spPr>
              <a:xfrm>
                <a:off x="10432271" y="2729811"/>
                <a:ext cx="432000" cy="432000"/>
              </a:xfrm>
              <a:prstGeom prst="ellipse">
                <a:avLst/>
              </a:prstGeom>
              <a:noFill/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MP4</a:t>
                </a:r>
                <a:endPara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6B98CCFD-9EF2-40FF-91CD-08F2ED9E1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02603" y="3100022"/>
                <a:ext cx="257148" cy="360000"/>
              </a:xfrm>
              <a:prstGeom prst="rect">
                <a:avLst/>
              </a:prstGeom>
            </p:spPr>
          </p:pic>
          <p:pic>
            <p:nvPicPr>
              <p:cNvPr id="57" name="Graphic 56" descr="Bug">
                <a:extLst>
                  <a:ext uri="{FF2B5EF4-FFF2-40B4-BE49-F238E27FC236}">
                    <a16:creationId xmlns:a16="http://schemas.microsoft.com/office/drawing/2014/main" id="{2116BBBA-3C93-4E8F-A5C1-0F9DC0FC1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944900" y="378033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8" name="Graphic 57" descr="Bug">
                <a:extLst>
                  <a:ext uri="{FF2B5EF4-FFF2-40B4-BE49-F238E27FC236}">
                    <a16:creationId xmlns:a16="http://schemas.microsoft.com/office/drawing/2014/main" id="{72C38FE9-864E-4F8C-9323-501508382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457287" y="316618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AE551ED7-D313-489E-82BC-4165DA99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975622" y="2568319"/>
                <a:ext cx="257148" cy="360000"/>
              </a:xfrm>
              <a:prstGeom prst="rect">
                <a:avLst/>
              </a:prstGeom>
            </p:spPr>
          </p:pic>
        </p:grpSp>
        <p:pic>
          <p:nvPicPr>
            <p:cNvPr id="60" name="image2.png">
              <a:extLst>
                <a:ext uri="{FF2B5EF4-FFF2-40B4-BE49-F238E27FC236}">
                  <a16:creationId xmlns:a16="http://schemas.microsoft.com/office/drawing/2014/main" id="{DF4A8B5A-269B-4216-AB5D-E841066EC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79164" y="1128733"/>
              <a:ext cx="6843594" cy="3752943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230394D-95B2-49A8-AF7A-0B7F720A3217}"/>
              </a:ext>
            </a:extLst>
          </p:cNvPr>
          <p:cNvGrpSpPr/>
          <p:nvPr/>
        </p:nvGrpSpPr>
        <p:grpSpPr>
          <a:xfrm>
            <a:off x="1369379" y="4972715"/>
            <a:ext cx="2078077" cy="1094995"/>
            <a:chOff x="-610872" y="5053422"/>
            <a:chExt cx="2078077" cy="109499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AB71191-60FA-44D4-AC15-DCEF596EFA36}"/>
                </a:ext>
              </a:extLst>
            </p:cNvPr>
            <p:cNvGrpSpPr/>
            <p:nvPr/>
          </p:nvGrpSpPr>
          <p:grpSpPr>
            <a:xfrm>
              <a:off x="-213202" y="5099111"/>
              <a:ext cx="1303058" cy="838838"/>
              <a:chOff x="1635480" y="5438513"/>
              <a:chExt cx="1383912" cy="83522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ADA769-21D4-4024-8B94-F6C4EB395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5480" y="5438513"/>
                <a:ext cx="1383912" cy="83522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1867C55-65BB-4C1B-8B23-8AA837149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2087" y="5485424"/>
                <a:ext cx="733958" cy="695329"/>
              </a:xfrm>
              <a:prstGeom prst="rect">
                <a:avLst/>
              </a:prstGeom>
            </p:spPr>
          </p:pic>
        </p:grpSp>
        <p:pic>
          <p:nvPicPr>
            <p:cNvPr id="62" name="image2.png">
              <a:extLst>
                <a:ext uri="{FF2B5EF4-FFF2-40B4-BE49-F238E27FC236}">
                  <a16:creationId xmlns:a16="http://schemas.microsoft.com/office/drawing/2014/main" id="{6433470A-6DBF-433D-B24A-C349E734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610872" y="5053422"/>
              <a:ext cx="2078077" cy="1094995"/>
            </a:xfrm>
            <a:prstGeom prst="rect">
              <a:avLst/>
            </a:prstGeom>
            <a:ln w="12700">
              <a:miter lim="400000"/>
            </a:ln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2A3A0E-F028-43D7-BB5D-1E26F30B3CDD}"/>
              </a:ext>
            </a:extLst>
          </p:cNvPr>
          <p:cNvCxnSpPr>
            <a:cxnSpLocks/>
          </p:cNvCxnSpPr>
          <p:nvPr/>
        </p:nvCxnSpPr>
        <p:spPr>
          <a:xfrm>
            <a:off x="4244661" y="4501682"/>
            <a:ext cx="0" cy="16873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3EFE9A0-9CB5-4445-99C2-942B3A1F72F3}"/>
              </a:ext>
            </a:extLst>
          </p:cNvPr>
          <p:cNvGrpSpPr/>
          <p:nvPr/>
        </p:nvGrpSpPr>
        <p:grpSpPr>
          <a:xfrm>
            <a:off x="8885828" y="5037821"/>
            <a:ext cx="2019190" cy="1063966"/>
            <a:chOff x="8917756" y="4840244"/>
            <a:chExt cx="2019190" cy="106396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002AE52-A1C8-4D33-973A-C8C2DEA5A206}"/>
                </a:ext>
              </a:extLst>
            </p:cNvPr>
            <p:cNvGrpSpPr/>
            <p:nvPr/>
          </p:nvGrpSpPr>
          <p:grpSpPr>
            <a:xfrm>
              <a:off x="9285149" y="4881676"/>
              <a:ext cx="1290066" cy="807596"/>
              <a:chOff x="9742489" y="5438513"/>
              <a:chExt cx="1375557" cy="82389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87C39B7-982C-4491-A6D5-10E279CD72A0}"/>
                  </a:ext>
                </a:extLst>
              </p:cNvPr>
              <p:cNvGrpSpPr/>
              <p:nvPr/>
            </p:nvGrpSpPr>
            <p:grpSpPr>
              <a:xfrm>
                <a:off x="9742489" y="5438513"/>
                <a:ext cx="1375557" cy="823892"/>
                <a:chOff x="13901289" y="1594975"/>
                <a:chExt cx="3235211" cy="181980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96A608BB-6CD6-4951-8BFB-D9E4240907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901289" y="1594975"/>
                  <a:ext cx="3235211" cy="1819806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6551757-F557-4EF5-A566-045F267C0764}"/>
                    </a:ext>
                  </a:extLst>
                </p:cNvPr>
                <p:cNvSpPr/>
                <p:nvPr/>
              </p:nvSpPr>
              <p:spPr>
                <a:xfrm>
                  <a:off x="13901289" y="1594975"/>
                  <a:ext cx="3233381" cy="1819806"/>
                </a:xfrm>
                <a:prstGeom prst="rect">
                  <a:avLst/>
                </a:prstGeom>
                <a:solidFill>
                  <a:schemeClr val="accent1">
                    <a:alpha val="79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F19F064-5823-4561-A05B-3940F13A2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73583" y="5513475"/>
                <a:ext cx="749671" cy="710215"/>
              </a:xfrm>
              <a:prstGeom prst="rect">
                <a:avLst/>
              </a:prstGeom>
            </p:spPr>
          </p:pic>
        </p:grpSp>
        <p:pic>
          <p:nvPicPr>
            <p:cNvPr id="68" name="image2.png">
              <a:extLst>
                <a:ext uri="{FF2B5EF4-FFF2-40B4-BE49-F238E27FC236}">
                  <a16:creationId xmlns:a16="http://schemas.microsoft.com/office/drawing/2014/main" id="{740EAD63-D10F-4D05-BF16-E35E93745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17756" y="4840244"/>
              <a:ext cx="2019190" cy="1063966"/>
            </a:xfrm>
            <a:prstGeom prst="rect">
              <a:avLst/>
            </a:prstGeom>
            <a:ln w="12700">
              <a:miter lim="400000"/>
            </a:ln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F63099D-1216-440F-9064-45805EBB4713}"/>
              </a:ext>
            </a:extLst>
          </p:cNvPr>
          <p:cNvCxnSpPr>
            <a:cxnSpLocks/>
          </p:cNvCxnSpPr>
          <p:nvPr/>
        </p:nvCxnSpPr>
        <p:spPr>
          <a:xfrm>
            <a:off x="8071713" y="4501682"/>
            <a:ext cx="0" cy="16873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C569016-08A4-4C51-9981-9AD9B1CF00ED}"/>
              </a:ext>
            </a:extLst>
          </p:cNvPr>
          <p:cNvGrpSpPr/>
          <p:nvPr/>
        </p:nvGrpSpPr>
        <p:grpSpPr>
          <a:xfrm>
            <a:off x="5069358" y="5036269"/>
            <a:ext cx="2078077" cy="1094995"/>
            <a:chOff x="5395755" y="6938929"/>
            <a:chExt cx="2078077" cy="109499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95C576A-5BFE-4590-9F60-A981CB93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56564" y="6990604"/>
              <a:ext cx="1351552" cy="809505"/>
            </a:xfrm>
            <a:prstGeom prst="rect">
              <a:avLst/>
            </a:prstGeom>
          </p:spPr>
        </p:pic>
        <p:pic>
          <p:nvPicPr>
            <p:cNvPr id="72" name="image2.png">
              <a:extLst>
                <a:ext uri="{FF2B5EF4-FFF2-40B4-BE49-F238E27FC236}">
                  <a16:creationId xmlns:a16="http://schemas.microsoft.com/office/drawing/2014/main" id="{8D38308E-1EA4-4EFF-A129-12DCD79F9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5755" y="6938929"/>
              <a:ext cx="2078077" cy="109499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640FC30-1614-4471-9542-3E80A1009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8290" t="8797" r="20600" b="25246"/>
            <a:stretch/>
          </p:blipFill>
          <p:spPr>
            <a:xfrm>
              <a:off x="5863542" y="6990604"/>
              <a:ext cx="1137595" cy="76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rico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59"/>
      </a:accent1>
      <a:accent2>
        <a:srgbClr val="CF0072"/>
      </a:accent2>
      <a:accent3>
        <a:srgbClr val="E983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214526BDFEA43B93E0BCF79355A3E" ma:contentTypeVersion="12" ma:contentTypeDescription="Create a new document." ma:contentTypeScope="" ma:versionID="214b862238190603c8140a8e39d3a21e">
  <xsd:schema xmlns:xsd="http://www.w3.org/2001/XMLSchema" xmlns:xs="http://www.w3.org/2001/XMLSchema" xmlns:p="http://schemas.microsoft.com/office/2006/metadata/properties" xmlns:ns3="59dc4d62-14ae-4242-8775-d4cd62793662" xmlns:ns4="93b4adb9-e26d-4173-8ed4-8883f1ba7aef" targetNamespace="http://schemas.microsoft.com/office/2006/metadata/properties" ma:root="true" ma:fieldsID="83f804e0b917e6deb518bccf77a3483b" ns3:_="" ns4:_="">
    <xsd:import namespace="59dc4d62-14ae-4242-8775-d4cd62793662"/>
    <xsd:import namespace="93b4adb9-e26d-4173-8ed4-8883f1ba7a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c4d62-14ae-4242-8775-d4cd627936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4adb9-e26d-4173-8ed4-8883f1ba7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F625C9-568D-4CD8-83C1-60EE9D294E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BEA43-2EF5-47C4-AC1D-136F4A59C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c4d62-14ae-4242-8775-d4cd62793662"/>
    <ds:schemaRef ds:uri="93b4adb9-e26d-4173-8ed4-8883f1ba7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B222FE-46CF-4F2A-B678-4CD1A07BEC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15624</TotalTime>
  <Words>342</Words>
  <Application>Microsoft Office PowerPoint</Application>
  <PresentationFormat>Widescreen</PresentationFormat>
  <Paragraphs>63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Poppins ExtraBold</vt:lpstr>
      <vt:lpstr>Vrinda</vt:lpstr>
      <vt:lpstr>Webdings</vt:lpstr>
      <vt:lpstr>1_Office Theme</vt:lpstr>
      <vt:lpstr>Package</vt:lpstr>
      <vt:lpstr>PowerPoint Presentation</vt:lpstr>
      <vt:lpstr>Company Snapshot</vt:lpstr>
      <vt:lpstr>Ericom Solution Overview</vt:lpstr>
      <vt:lpstr>Secure Application Access</vt:lpstr>
      <vt:lpstr>Secure Web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Grealish</dc:creator>
  <cp:lastModifiedBy>Mendy Newman</cp:lastModifiedBy>
  <cp:revision>241</cp:revision>
  <dcterms:created xsi:type="dcterms:W3CDTF">2019-10-17T19:43:33Z</dcterms:created>
  <dcterms:modified xsi:type="dcterms:W3CDTF">2020-06-07T07:03:35Z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0x010100FD1214526BDFEA43B93E0BCF79355A3E</vt:lpwstr>
  </property>
  <property fmtid="{D5CDD505-2E9C-101B-9397-08002B2CF9AE}" pid="3" name="TaxKeyword">
    <vt:lpwstr/>
  </property>
</Properties>
</file>